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13716000" cx="24384000"/>
  <p:notesSz cx="6858000" cy="9144000"/>
  <p:embeddedFontLst>
    <p:embeddedFont>
      <p:font typeface="Helvetica Neue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gopAWLYCbsEb2lcji8ki1oMee/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regular.fntdata"/><Relationship Id="rId25" Type="http://schemas.openxmlformats.org/officeDocument/2006/relationships/slide" Target="slides/slide21.xml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" name="Google Shape;3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72b47f39aa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172b47f39aa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4ec892a0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1e4ec892a0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65fa13faf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f65fa13faf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4ec892a05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1e4ec892a05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4ec892a05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1e4ec892a05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2b47f39aa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172b47f39aa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72b47f39aa_0_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172b47f39aa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72b47f39aa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172b47f39aa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72b47f39aa_0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172b47f39aa_0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72b47f39aa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 </a:t>
            </a:r>
            <a:r>
              <a:rPr lang="en-US"/>
              <a:t>meaningful</a:t>
            </a:r>
            <a:r>
              <a:rPr lang="en-US"/>
              <a:t> change compared to previous PI. </a:t>
            </a:r>
            <a:endParaRPr/>
          </a:p>
        </p:txBody>
      </p:sp>
      <p:sp>
        <p:nvSpPr>
          <p:cNvPr id="180" name="Google Shape;180;g172b47f39aa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" name="Google Shape;4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81c88ade36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Improvements compared to previous PI - By around half day on the merge. 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Improved by aaprox. 30% on time to first review and approval. </a:t>
            </a:r>
            <a:endParaRPr/>
          </a:p>
        </p:txBody>
      </p:sp>
      <p:sp>
        <p:nvSpPr>
          <p:cNvPr id="188" name="Google Shape;188;g181c88ade36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81c88ade36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181c88ade36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f65fa13faf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gf65fa13faf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27cc43d7d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g1227cc43d7d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90c17a0b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g2390c17a0b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27cc43d7d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" name="Google Shape;78;g1227cc43d7d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5ccf8041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125ccf8041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81c88ade36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181c88ade36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72b47f39aa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172b47f39aa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 Page Number" showMasterSp="0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6"/>
          <p:cNvSpPr txBox="1"/>
          <p:nvPr>
            <p:ph idx="12" type="sldNum"/>
          </p:nvPr>
        </p:nvSpPr>
        <p:spPr>
          <a:xfrm>
            <a:off x="23439966" y="12861484"/>
            <a:ext cx="526654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ark">
  <p:cSld name="Title Dar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 txBox="1"/>
          <p:nvPr>
            <p:ph idx="12" type="sldNum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ight" showMasterSp="0">
  <p:cSld name="Title Light">
    <p:bg>
      <p:bgPr>
        <a:solidFill>
          <a:srgbClr val="DFE0DF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5" name="Google Shape;1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380452" y="12699135"/>
            <a:ext cx="1397001" cy="60943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8"/>
          <p:cNvSpPr txBox="1"/>
          <p:nvPr/>
        </p:nvSpPr>
        <p:spPr>
          <a:xfrm>
            <a:off x="1015379" y="13015366"/>
            <a:ext cx="4337146" cy="204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rPr>
              <a:t>IBM Confidential  | Cloud Data &amp;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8"/>
          <p:cNvSpPr txBox="1"/>
          <p:nvPr>
            <p:ph idx="12" type="sldNum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" showMasterSp="0">
  <p:cSld name="Transition">
    <p:bg>
      <p:bgPr>
        <a:solidFill>
          <a:srgbClr val="326DF5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 txBox="1"/>
          <p:nvPr>
            <p:ph idx="12" type="sldNum"/>
          </p:nvPr>
        </p:nvSpPr>
        <p:spPr>
          <a:xfrm>
            <a:off x="23417880" y="12908050"/>
            <a:ext cx="61535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19"/>
          <p:cNvSpPr txBox="1"/>
          <p:nvPr/>
        </p:nvSpPr>
        <p:spPr>
          <a:xfrm>
            <a:off x="1015379" y="13015366"/>
            <a:ext cx="4337146" cy="204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4C4C4"/>
                </a:solidFill>
                <a:latin typeface="Arial"/>
                <a:ea typeface="Arial"/>
                <a:cs typeface="Arial"/>
                <a:sym typeface="Arial"/>
              </a:rPr>
              <a:t>IBM Confidential  | Cloud Data &amp;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1" name="Google Shape;2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99850" y="8235829"/>
            <a:ext cx="7056502" cy="6591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wheel" showMasterSp="0">
  <p:cSld name="Transition wheel">
    <p:bg>
      <p:bgPr>
        <a:solidFill>
          <a:srgbClr val="326DF5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idx="12" type="sldNum"/>
          </p:nvPr>
        </p:nvSpPr>
        <p:spPr>
          <a:xfrm>
            <a:off x="23417880" y="12908050"/>
            <a:ext cx="61535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20"/>
          <p:cNvSpPr txBox="1"/>
          <p:nvPr/>
        </p:nvSpPr>
        <p:spPr>
          <a:xfrm>
            <a:off x="1015379" y="13015366"/>
            <a:ext cx="4337146" cy="204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4C4C4"/>
                </a:solidFill>
                <a:latin typeface="Arial"/>
                <a:ea typeface="Arial"/>
                <a:cs typeface="Arial"/>
                <a:sym typeface="Arial"/>
              </a:rPr>
              <a:t>IBM Confidential  | Cloud Data &amp;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oat wheel_App Connect Hero Image.png" id="25" name="Google Shape;2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32298" y="6954388"/>
            <a:ext cx="8478185" cy="791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 showMasterSp="0">
  <p:cSld name="Thanks">
    <p:bg>
      <p:bgPr>
        <a:solidFill>
          <a:srgbClr val="326DF5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/>
          <p:nvPr>
            <p:ph idx="12" type="sldNum"/>
          </p:nvPr>
        </p:nvSpPr>
        <p:spPr>
          <a:xfrm>
            <a:off x="23417880" y="12908050"/>
            <a:ext cx="61535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21"/>
          <p:cNvSpPr txBox="1"/>
          <p:nvPr/>
        </p:nvSpPr>
        <p:spPr>
          <a:xfrm>
            <a:off x="1015379" y="13015366"/>
            <a:ext cx="4337146" cy="204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4C4C4"/>
                </a:solidFill>
                <a:latin typeface="Arial"/>
                <a:ea typeface="Arial"/>
                <a:cs typeface="Arial"/>
                <a:sym typeface="Arial"/>
              </a:rPr>
              <a:t>IBM Confidential  | Cloud Data &amp;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1"/>
          <p:cNvSpPr txBox="1"/>
          <p:nvPr/>
        </p:nvSpPr>
        <p:spPr>
          <a:xfrm>
            <a:off x="4066392" y="5396434"/>
            <a:ext cx="16251215" cy="1229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rial"/>
              <a:buNone/>
            </a:pPr>
            <a:r>
              <a:rPr b="0" i="0" lang="en-US" sz="6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30" name="Google Shape;3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87156" y="7823701"/>
            <a:ext cx="7056490" cy="7009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">
  <p:cSld name="Image slide">
    <p:bg>
      <p:bgPr>
        <a:solidFill>
          <a:srgbClr val="FFFFFF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/>
          <p:nvPr/>
        </p:nvSpPr>
        <p:spPr>
          <a:xfrm>
            <a:off x="7446543" y="12979455"/>
            <a:ext cx="821267" cy="196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5A5A5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2"/>
          <p:cNvSpPr/>
          <p:nvPr/>
        </p:nvSpPr>
        <p:spPr>
          <a:xfrm>
            <a:off x="6908800" y="12979453"/>
            <a:ext cx="524933" cy="196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2"/>
          <p:cNvSpPr txBox="1"/>
          <p:nvPr>
            <p:ph type="title"/>
          </p:nvPr>
        </p:nvSpPr>
        <p:spPr>
          <a:xfrm>
            <a:off x="1581155" y="1584516"/>
            <a:ext cx="7304613" cy="2051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7138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467"/>
              <a:buFont typeface="Arial"/>
              <a:buNone/>
              <a:defRPr sz="7467">
                <a:solidFill>
                  <a:schemeClr val="accent5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" id="6" name="Google Shape;6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383498" y="12668392"/>
            <a:ext cx="1390905" cy="5514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5"/>
          <p:cNvSpPr txBox="1"/>
          <p:nvPr>
            <p:ph type="title"/>
          </p:nvPr>
        </p:nvSpPr>
        <p:spPr>
          <a:xfrm>
            <a:off x="584199" y="356940"/>
            <a:ext cx="9039275" cy="699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" type="body"/>
          </p:nvPr>
        </p:nvSpPr>
        <p:spPr>
          <a:xfrm>
            <a:off x="1219199" y="3200399"/>
            <a:ext cx="21945601" cy="9051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–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–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»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7350" lvl="5" marL="27432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7350" lvl="6" marL="32004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7350" lvl="7" marL="36576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7350" lvl="8" marL="41148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2" type="sldNum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/>
          <p:nvPr/>
        </p:nvSpPr>
        <p:spPr>
          <a:xfrm>
            <a:off x="1063239" y="3990714"/>
            <a:ext cx="13073384" cy="2809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Zowe </a:t>
            </a:r>
            <a:r>
              <a:rPr lang="en-US" sz="9600">
                <a:solidFill>
                  <a:srgbClr val="FFFFFF"/>
                </a:solidFill>
              </a:rPr>
              <a:t>3</a:t>
            </a: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 2023 PI Planning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TSC Focus  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outdoor, sign, envelope&#10;&#10;Description automatically generated" id="40" name="Google Shape;4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0400" y="2101066"/>
            <a:ext cx="8191598" cy="819159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"/>
          <p:cNvSpPr txBox="1"/>
          <p:nvPr>
            <p:ph idx="12" type="sldNum"/>
          </p:nvPr>
        </p:nvSpPr>
        <p:spPr>
          <a:xfrm>
            <a:off x="23439966" y="12861484"/>
            <a:ext cx="526654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"/>
          <p:cNvSpPr/>
          <p:nvPr/>
        </p:nvSpPr>
        <p:spPr>
          <a:xfrm>
            <a:off x="1562002" y="10292664"/>
            <a:ext cx="12004568" cy="15696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Presenters:</a:t>
            </a:r>
            <a:b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Jakub Balhar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72b47f39aa_0_37"/>
          <p:cNvSpPr txBox="1"/>
          <p:nvPr/>
        </p:nvSpPr>
        <p:spPr>
          <a:xfrm>
            <a:off x="8288375" y="5264875"/>
            <a:ext cx="80118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172b47f39aa_0_37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4ec892a05_0_0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Version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1e4ec892a05_0_0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g1e4ec892a05_0_0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lang="en-US" sz="6300">
                <a:solidFill>
                  <a:schemeClr val="lt1"/>
                </a:solidFill>
              </a:rPr>
              <a:t>Updates to the Conformance program</a:t>
            </a:r>
            <a:endParaRPr sz="63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●"/>
            </a:pPr>
            <a:r>
              <a:rPr lang="en-US" sz="6300">
                <a:solidFill>
                  <a:schemeClr val="lt1"/>
                </a:solidFill>
              </a:rPr>
              <a:t>Preview release for extenders</a:t>
            </a:r>
            <a:endParaRPr sz="63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●"/>
            </a:pPr>
            <a:r>
              <a:rPr lang="en-US" sz="6300">
                <a:solidFill>
                  <a:schemeClr val="lt1"/>
                </a:solidFill>
              </a:rPr>
              <a:t>Office hours for extenders and users. </a:t>
            </a:r>
            <a:endParaRPr sz="6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1e4ec892a05_0_0"/>
          <p:cNvSpPr txBox="1"/>
          <p:nvPr/>
        </p:nvSpPr>
        <p:spPr>
          <a:xfrm>
            <a:off x="14896438" y="11907350"/>
            <a:ext cx="43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Third book in series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g1e4ec892a0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4896" y="1879548"/>
            <a:ext cx="97536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65fa13faf_0_51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Education and certification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f65fa13faf_0_51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gf65fa13faf_0_51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Cooperation with Interskill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f65fa13faf_0_51"/>
          <p:cNvSpPr txBox="1"/>
          <p:nvPr/>
        </p:nvSpPr>
        <p:spPr>
          <a:xfrm>
            <a:off x="14896438" y="11907350"/>
            <a:ext cx="43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|Let’s learn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f65fa13faf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4559" y="1879548"/>
            <a:ext cx="5534567" cy="9875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4ec892a05_0_8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Security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1e4ec892a05_0_8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g1e4ec892a05_0_8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Char char="●"/>
            </a:pPr>
            <a:r>
              <a:rPr lang="en-US" sz="6300">
                <a:solidFill>
                  <a:schemeClr val="lt1"/>
                </a:solidFill>
              </a:rPr>
              <a:t>Continue with </a:t>
            </a:r>
            <a:r>
              <a:rPr lang="en-US" sz="6300">
                <a:solidFill>
                  <a:schemeClr val="lt1"/>
                </a:solidFill>
              </a:rPr>
              <a:t>the</a:t>
            </a:r>
            <a:r>
              <a:rPr lang="en-US" sz="6300">
                <a:solidFill>
                  <a:schemeClr val="lt1"/>
                </a:solidFill>
              </a:rPr>
              <a:t> Core Infrastructure Initiative requests</a:t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1e4ec892a05_0_8"/>
          <p:cNvSpPr txBox="1"/>
          <p:nvPr/>
        </p:nvSpPr>
        <p:spPr>
          <a:xfrm>
            <a:off x="14896438" y="11907350"/>
            <a:ext cx="43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I will secure your code!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1e4ec892a05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4896" y="1879548"/>
            <a:ext cx="97536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4ec892a05_0_15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Technical Testing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1e4ec892a05_0_15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g1e4ec892a05_0_15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Char char="●"/>
            </a:pPr>
            <a:r>
              <a:rPr lang="en-US" sz="6300">
                <a:solidFill>
                  <a:schemeClr val="lt1"/>
                </a:solidFill>
              </a:rPr>
              <a:t>When do we </a:t>
            </a:r>
            <a:r>
              <a:rPr lang="en-US" sz="6300">
                <a:solidFill>
                  <a:schemeClr val="lt1"/>
                </a:solidFill>
              </a:rPr>
              <a:t>claim</a:t>
            </a:r>
            <a:r>
              <a:rPr lang="en-US" sz="6300">
                <a:solidFill>
                  <a:schemeClr val="lt1"/>
                </a:solidFill>
              </a:rPr>
              <a:t> support for specific Node, Java, zOS?</a:t>
            </a:r>
            <a:endParaRPr sz="6300">
              <a:solidFill>
                <a:schemeClr val="lt1"/>
              </a:solidFill>
            </a:endParaRPr>
          </a:p>
          <a:p>
            <a:pPr indent="-6286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●"/>
            </a:pPr>
            <a:r>
              <a:rPr lang="en-US" sz="6300">
                <a:solidFill>
                  <a:schemeClr val="lt1"/>
                </a:solidFill>
              </a:rPr>
              <a:t>We need to codify the information and make sure they are visible. </a:t>
            </a:r>
            <a:endParaRPr sz="6300">
              <a:solidFill>
                <a:schemeClr val="lt1"/>
              </a:solidFill>
            </a:endParaRPr>
          </a:p>
        </p:txBody>
      </p:sp>
      <p:sp>
        <p:nvSpPr>
          <p:cNvPr id="149" name="Google Shape;149;g1e4ec892a05_0_15"/>
          <p:cNvSpPr txBox="1"/>
          <p:nvPr/>
        </p:nvSpPr>
        <p:spPr>
          <a:xfrm>
            <a:off x="14896438" y="11907350"/>
            <a:ext cx="43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It won’t work without these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1e4ec892a05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4896" y="1879548"/>
            <a:ext cx="97536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2b47f39aa_0_90"/>
          <p:cNvSpPr txBox="1"/>
          <p:nvPr/>
        </p:nvSpPr>
        <p:spPr>
          <a:xfrm>
            <a:off x="8288375" y="5264875"/>
            <a:ext cx="80118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State of the community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72b47f39aa_0_90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2b47f39aa_0_104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Contributors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72b47f39aa_0_104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3" name="Google Shape;163;g172b47f39aa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9552"/>
            <a:ext cx="23814375" cy="9197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72b47f39aa_0_109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Contributors Change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72b47f39aa_0_109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0" name="Google Shape;170;g172b47f39aa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9550"/>
            <a:ext cx="13274276" cy="53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72b47f39aa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2900" y="7335075"/>
            <a:ext cx="14925419" cy="59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72b47f39aa_0_99"/>
          <p:cNvSpPr txBox="1"/>
          <p:nvPr/>
        </p:nvSpPr>
        <p:spPr>
          <a:xfrm>
            <a:off x="8288375" y="5264875"/>
            <a:ext cx="80118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State of the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172b47f39aa_0_99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72b47f39aa_0_50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Code Pipeline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72b47f39aa_0_50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4" name="Google Shape;184;g172b47f39aa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8378" y="1879551"/>
            <a:ext cx="12235625" cy="63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72b47f39aa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79550"/>
            <a:ext cx="11817775" cy="4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"/>
          <p:cNvSpPr txBox="1"/>
          <p:nvPr/>
        </p:nvSpPr>
        <p:spPr>
          <a:xfrm>
            <a:off x="560831" y="536448"/>
            <a:ext cx="22207357" cy="1190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23439966" y="12861484"/>
            <a:ext cx="526654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2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Simplify the usage of the zOS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Reduce the learning curve for zOS</a:t>
            </a:r>
            <a:endParaRPr b="0" i="0" sz="5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Attract new people to zOS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t/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 great community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9296" y="536457"/>
            <a:ext cx="8222086" cy="1168401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"/>
          <p:cNvSpPr txBox="1"/>
          <p:nvPr/>
        </p:nvSpPr>
        <p:spPr>
          <a:xfrm>
            <a:off x="15024926" y="12368875"/>
            <a:ext cx="43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Meaning of life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81c88ade36_0_72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Merge / Review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181c88ade36_0_72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2" name="Google Shape;192;g181c88ade36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258" y="1879552"/>
            <a:ext cx="11818074" cy="980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81c88ade36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79552"/>
            <a:ext cx="10797850" cy="5790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81c88ade36_0_81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Repository Slides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181c88ade36_0_81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0" name="Google Shape;200;g181c88ade36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9550"/>
            <a:ext cx="19898149" cy="62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81c88ade36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253850"/>
            <a:ext cx="19987869" cy="54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65fa13faf_0_23"/>
          <p:cNvSpPr txBox="1"/>
          <p:nvPr/>
        </p:nvSpPr>
        <p:spPr>
          <a:xfrm>
            <a:off x="8288375" y="5264875"/>
            <a:ext cx="80118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f65fa13faf_0_23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27cc43d7d_0_9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Installation and Configuration Experience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1227cc43d7d_0_9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g1227cc43d7d_0_9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lang="en-US" sz="6300">
                <a:solidFill>
                  <a:schemeClr val="lt1"/>
                </a:solidFill>
              </a:rPr>
              <a:t>Work continues.</a:t>
            </a:r>
            <a:endParaRPr sz="6300">
              <a:solidFill>
                <a:schemeClr val="lt1"/>
              </a:solidFill>
            </a:endParaRPr>
          </a:p>
          <a:p>
            <a:pPr indent="-628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●"/>
            </a:pPr>
            <a:r>
              <a:rPr lang="en-US" sz="6300">
                <a:solidFill>
                  <a:schemeClr val="lt1"/>
                </a:solidFill>
              </a:rPr>
              <a:t>Delivered</a:t>
            </a:r>
            <a:endParaRPr sz="6300">
              <a:solidFill>
                <a:schemeClr val="lt1"/>
              </a:solidFill>
            </a:endParaRPr>
          </a:p>
          <a:p>
            <a:pPr indent="-628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○"/>
            </a:pPr>
            <a:r>
              <a:rPr lang="en-US" sz="6300">
                <a:solidFill>
                  <a:schemeClr val="lt1"/>
                </a:solidFill>
              </a:rPr>
              <a:t>Improved documentation on certificates</a:t>
            </a:r>
            <a:endParaRPr sz="6300">
              <a:solidFill>
                <a:schemeClr val="lt1"/>
              </a:solidFill>
            </a:endParaRPr>
          </a:p>
          <a:p>
            <a:pPr indent="-628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○"/>
            </a:pPr>
            <a:r>
              <a:rPr lang="en-US" sz="6300">
                <a:solidFill>
                  <a:schemeClr val="lt1"/>
                </a:solidFill>
              </a:rPr>
              <a:t>Certain improvements in logging</a:t>
            </a:r>
            <a:endParaRPr sz="63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 Side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28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○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Certificate management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28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○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Improved logging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28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○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Better automation 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1227cc43d7d_0_9"/>
          <p:cNvSpPr txBox="1"/>
          <p:nvPr/>
        </p:nvSpPr>
        <p:spPr>
          <a:xfrm>
            <a:off x="14723888" y="11864325"/>
            <a:ext cx="43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Fighting the installation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g1227cc43d7d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4896" y="1879548"/>
            <a:ext cx="97536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90c17a0b1_0_0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Security - continues from </a:t>
            </a:r>
            <a:r>
              <a:rPr lang="en-US" sz="6400">
                <a:solidFill>
                  <a:srgbClr val="FFFFFF"/>
                </a:solidFill>
              </a:rPr>
              <a:t>previous 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2390c17a0b1_0_0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g2390c17a0b1_0_0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Open SSF recommendations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Supply Chain Security improvements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2390c17a0b1_0_0"/>
          <p:cNvSpPr txBox="1"/>
          <p:nvPr/>
        </p:nvSpPr>
        <p:spPr>
          <a:xfrm>
            <a:off x="14501463" y="11974025"/>
            <a:ext cx="43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Waiting Danger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g2390c17a0b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4896" y="1879548"/>
            <a:ext cx="97536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27cc43d7d_0_23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1227cc43d7d_0_23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g1227cc43d7d_0_23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Deeper integration with the users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28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○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Publish better information on the System Demos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28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○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Invite the users to the PI Planning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28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○"/>
            </a:pPr>
            <a:r>
              <a:rPr lang="en-US" sz="6300">
                <a:solidFill>
                  <a:schemeClr val="lt1"/>
                </a:solidFill>
              </a:rPr>
              <a:t>Improve usage of zowe mailing lists</a:t>
            </a:r>
            <a:endParaRPr sz="6300">
              <a:solidFill>
                <a:schemeClr val="lt1"/>
              </a:solidFill>
            </a:endParaRPr>
          </a:p>
          <a:p>
            <a:pPr indent="-628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Char char="○"/>
            </a:pPr>
            <a:r>
              <a:rPr lang="en-US" sz="6300">
                <a:solidFill>
                  <a:schemeClr val="lt1"/>
                </a:solidFill>
              </a:rPr>
              <a:t>Better present the results of question of the month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1227cc43d7d_0_23"/>
          <p:cNvSpPr txBox="1"/>
          <p:nvPr/>
        </p:nvSpPr>
        <p:spPr>
          <a:xfrm>
            <a:off x="14971175" y="12368875"/>
            <a:ext cx="43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Not enough feedback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g1227cc43d7d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4896" y="1879548"/>
            <a:ext cx="97536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5ccf8041a_0_0"/>
          <p:cNvSpPr txBox="1"/>
          <p:nvPr/>
        </p:nvSpPr>
        <p:spPr>
          <a:xfrm>
            <a:off x="8288375" y="5264875"/>
            <a:ext cx="80118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Policies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125ccf8041a_0_0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81c88ade36_0_8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Assets - continu</a:t>
            </a:r>
            <a:r>
              <a:rPr lang="en-US" sz="6400">
                <a:solidFill>
                  <a:srgbClr val="FFFFFF"/>
                </a:solidFill>
              </a:rPr>
              <a:t>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181c88ade36_0_8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g181c88ade36_0_8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types we have?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do we want to store them?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do we collaborate?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t/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181c88ade36_0_8"/>
          <p:cNvSpPr txBox="1"/>
          <p:nvPr/>
        </p:nvSpPr>
        <p:spPr>
          <a:xfrm>
            <a:off x="14635025" y="11150625"/>
            <a:ext cx="43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Our assets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g181c88ade36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4896" y="1879548"/>
            <a:ext cx="9118676" cy="911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72b47f39aa_0_42"/>
          <p:cNvSpPr txBox="1"/>
          <p:nvPr/>
        </p:nvSpPr>
        <p:spPr>
          <a:xfrm>
            <a:off x="560831" y="536448"/>
            <a:ext cx="22207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Testing - continued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172b47f39aa_0_42"/>
          <p:cNvSpPr txBox="1"/>
          <p:nvPr>
            <p:ph idx="12" type="sldNum"/>
          </p:nvPr>
        </p:nvSpPr>
        <p:spPr>
          <a:xfrm>
            <a:off x="23439966" y="12861484"/>
            <a:ext cx="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g172b47f39aa_0_42"/>
          <p:cNvSpPr txBox="1"/>
          <p:nvPr/>
        </p:nvSpPr>
        <p:spPr>
          <a:xfrm>
            <a:off x="1307596" y="2354000"/>
            <a:ext cx="10734900" cy="10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Unit testing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Functional Testing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Acceptance Testing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Penetration Testing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t/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Arial"/>
              <a:buChar char="●"/>
            </a:pPr>
            <a:r>
              <a:rPr b="0" i="0" lang="en-US" sz="6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Codify Best Practices</a:t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t/>
            </a:r>
            <a:endParaRPr b="0" i="0" sz="6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172b47f39aa_0_42"/>
          <p:cNvSpPr txBox="1"/>
          <p:nvPr/>
        </p:nvSpPr>
        <p:spPr>
          <a:xfrm>
            <a:off x="13795200" y="11253375"/>
            <a:ext cx="43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Careful, you get burned otherwise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g172b47f39aa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9301" y="1727150"/>
            <a:ext cx="8954099" cy="89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7_Showcase">
  <a:themeElements>
    <a:clrScheme name="Custom 9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599D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Peter Fandel</dc:creator>
</cp:coreProperties>
</file>